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6" r:id="rId6"/>
    <p:sldId id="261" r:id="rId7"/>
    <p:sldId id="268" r:id="rId8"/>
    <p:sldId id="262" r:id="rId9"/>
    <p:sldId id="267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6D"/>
    <a:srgbClr val="FFA87D"/>
    <a:srgbClr val="BDFBAF"/>
    <a:srgbClr val="B2266F"/>
    <a:srgbClr val="00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70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995C8A-E9AF-44B8-928C-B2036E555B8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60516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4AAC92-6B50-4D54-A4A6-2BA617FBF29C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31E50-408D-4D54-954B-CB593E89136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30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69DBD-F14C-4341-A05E-4BEF70D0067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8981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08662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0866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3C304-EAD1-41E2-B772-E3362D09616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70593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900113" y="1557338"/>
            <a:ext cx="3781425" cy="45259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33938" y="1557338"/>
            <a:ext cx="3781425" cy="45259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462EE9-D455-4EC6-B8FE-4516DCAF41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70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BAA48-A5A1-4867-8F18-0D1BFBBCD06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911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5804A-3095-4A7E-A022-198F56EB379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0041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00113" y="1557338"/>
            <a:ext cx="3781425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33938" y="1557338"/>
            <a:ext cx="3781425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3BA6-1952-4FF1-85F0-CB3A7A1796D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7556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D1C0A-3C2D-4C61-9C8B-62F784EAF9B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400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9ADD9-413A-40BE-A0A7-FA3F58000E4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607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EF184-B4B5-442E-8BB6-06564F97214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7514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28972-2CF1-4E4B-8B2F-AAF1699977F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134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865C4-18F8-40D6-AE80-0A9A33CB0F5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2875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36D"/>
            </a:gs>
            <a:gs pos="100000">
              <a:srgbClr val="FFE36D">
                <a:gamma/>
                <a:tint val="30196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557338"/>
            <a:ext cx="771525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1DCE01-1E73-4D75-9386-F9485B053F4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1979613" y="549275"/>
            <a:ext cx="6696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>
                <a:solidFill>
                  <a:schemeClr val="tx2"/>
                </a:solidFill>
              </a:rPr>
              <a:t>Schulamt des Kreises Rendsburg-Eckernförde</a:t>
            </a:r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395288" y="1484313"/>
            <a:ext cx="7993062" cy="0"/>
          </a:xfrm>
          <a:prstGeom prst="line">
            <a:avLst/>
          </a:prstGeom>
          <a:noFill/>
          <a:ln w="57150" cmpd="thickThin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827088" y="1196975"/>
            <a:ext cx="0" cy="4968875"/>
          </a:xfrm>
          <a:prstGeom prst="line">
            <a:avLst/>
          </a:prstGeom>
          <a:noFill/>
          <a:ln w="57150" cmpd="thickThin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8" name="Picture 14" descr="Wappen Kreis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33375"/>
            <a:ext cx="671512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a.schleswig-holstein.d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7B06-220F-4EEC-9031-E7FE12F865A5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1844825"/>
            <a:ext cx="7416824" cy="3960664"/>
          </a:xfrm>
        </p:spPr>
        <p:txBody>
          <a:bodyPr/>
          <a:lstStyle/>
          <a:p>
            <a:r>
              <a:rPr lang="de-DE" altLang="de-DE" sz="2800" b="1" dirty="0"/>
              <a:t>Erwerb des </a:t>
            </a:r>
          </a:p>
          <a:p>
            <a:r>
              <a:rPr lang="de-DE" altLang="de-DE" sz="2800" b="1" dirty="0" smtClean="0"/>
              <a:t>Ersten allgemeinbildenden Schulabschlusses (ESA</a:t>
            </a:r>
            <a:r>
              <a:rPr lang="de-DE" altLang="de-DE" sz="2800" b="1" dirty="0"/>
              <a:t>) </a:t>
            </a:r>
          </a:p>
          <a:p>
            <a:r>
              <a:rPr lang="de-DE" altLang="de-DE" sz="2800" b="1" dirty="0"/>
              <a:t>oder </a:t>
            </a:r>
            <a:r>
              <a:rPr lang="de-DE" altLang="de-DE" sz="2800" b="1" dirty="0" smtClean="0"/>
              <a:t>Mittleren Schulabschlusses (MSA</a:t>
            </a:r>
            <a:r>
              <a:rPr lang="de-DE" altLang="de-DE" sz="2800" b="1" dirty="0"/>
              <a:t>) </a:t>
            </a:r>
          </a:p>
          <a:p>
            <a:r>
              <a:rPr lang="de-DE" altLang="de-DE" sz="2800" b="1" dirty="0"/>
              <a:t>durch </a:t>
            </a:r>
            <a:r>
              <a:rPr lang="de-DE" altLang="de-DE" sz="2800" b="1" dirty="0" smtClean="0"/>
              <a:t>Personen ohne Schulbesuch </a:t>
            </a:r>
          </a:p>
          <a:p>
            <a:r>
              <a:rPr lang="de-DE" altLang="de-DE" sz="2800" b="1" dirty="0" smtClean="0"/>
              <a:t>im Kreis </a:t>
            </a:r>
            <a:r>
              <a:rPr lang="de-DE" altLang="de-DE" sz="2800" b="1" dirty="0"/>
              <a:t>Rendsburg-Eckernförde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52AC-2041-4103-9AD7-E9A2906F37AC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557338"/>
            <a:ext cx="8064500" cy="4525962"/>
          </a:xfrm>
        </p:spPr>
        <p:txBody>
          <a:bodyPr/>
          <a:lstStyle/>
          <a:p>
            <a:pPr marL="627063" indent="-361950">
              <a:lnSpc>
                <a:spcPct val="80000"/>
              </a:lnSpc>
              <a:buFontTx/>
              <a:buNone/>
            </a:pPr>
            <a:endParaRPr lang="de-DE" altLang="de-DE" sz="2400" dirty="0"/>
          </a:p>
          <a:p>
            <a:pPr marL="627063" indent="-361950">
              <a:lnSpc>
                <a:spcPct val="80000"/>
              </a:lnSpc>
            </a:pPr>
            <a:r>
              <a:rPr lang="de-DE" altLang="de-DE" sz="2400" dirty="0"/>
              <a:t>Zwischen den schriftlichen und mündlichen Prüfungen </a:t>
            </a:r>
            <a:r>
              <a:rPr lang="de-DE" altLang="de-DE" sz="2400" dirty="0" smtClean="0"/>
              <a:t>erhalten </a:t>
            </a:r>
            <a:r>
              <a:rPr lang="de-DE" altLang="de-DE" sz="2400" dirty="0"/>
              <a:t>die </a:t>
            </a:r>
            <a:r>
              <a:rPr lang="de-DE" altLang="de-DE" sz="2400" dirty="0" smtClean="0"/>
              <a:t>Teilnehmer die Termine      für </a:t>
            </a:r>
            <a:r>
              <a:rPr lang="de-DE" altLang="de-DE" sz="2400" dirty="0"/>
              <a:t>die mündlichen Prüfungen.</a:t>
            </a:r>
            <a:br>
              <a:rPr lang="de-DE" altLang="de-DE" sz="2400" dirty="0"/>
            </a:br>
            <a:endParaRPr lang="de-DE" altLang="de-DE" sz="2400" dirty="0"/>
          </a:p>
          <a:p>
            <a:pPr marL="627063" indent="-361950">
              <a:lnSpc>
                <a:spcPct val="80000"/>
              </a:lnSpc>
            </a:pPr>
            <a:r>
              <a:rPr lang="de-DE" altLang="de-DE" sz="2400" dirty="0"/>
              <a:t>Zum Ende des Schuljahres erhält jeder Prüfling </a:t>
            </a:r>
            <a:br>
              <a:rPr lang="de-DE" altLang="de-DE" sz="2400" dirty="0"/>
            </a:br>
            <a:r>
              <a:rPr lang="de-DE" altLang="de-DE" sz="2400" dirty="0"/>
              <a:t>ein Abschlusszeugnis oder eine Bescheinigung </a:t>
            </a:r>
            <a:br>
              <a:rPr lang="de-DE" altLang="de-DE" sz="2400" dirty="0"/>
            </a:br>
            <a:r>
              <a:rPr lang="de-DE" altLang="de-DE" sz="2400" dirty="0"/>
              <a:t>über die Teilnahme an der Prüfung.</a:t>
            </a:r>
            <a:br>
              <a:rPr lang="de-DE" altLang="de-DE" sz="2400" dirty="0"/>
            </a:br>
            <a:endParaRPr lang="de-DE" altLang="de-DE" sz="2400" dirty="0"/>
          </a:p>
          <a:p>
            <a:pPr marL="627063" indent="-361950">
              <a:lnSpc>
                <a:spcPct val="80000"/>
              </a:lnSpc>
            </a:pPr>
            <a:r>
              <a:rPr lang="de-DE" altLang="de-DE" sz="2400" dirty="0"/>
              <a:t>Die Aushändigung erfolgt direkt oder über die </a:t>
            </a:r>
            <a:br>
              <a:rPr lang="de-DE" altLang="de-DE" sz="2400" dirty="0"/>
            </a:br>
            <a:r>
              <a:rPr lang="de-DE" altLang="de-DE" sz="2400" dirty="0"/>
              <a:t>Träger der Vorbereitungsinstitutionen.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50FE-2D60-4904-B1A0-C298E8F4075A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557338"/>
            <a:ext cx="7715250" cy="5300662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800" b="1" dirty="0"/>
              <a:t>4) 	Weitere Informationen </a:t>
            </a:r>
            <a:br>
              <a:rPr lang="de-DE" altLang="de-DE" sz="2800" b="1" dirty="0"/>
            </a:br>
            <a:r>
              <a:rPr lang="de-DE" altLang="de-DE" sz="2800" b="1" dirty="0"/>
              <a:t>   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400" dirty="0"/>
              <a:t>	</a:t>
            </a:r>
            <a:r>
              <a:rPr lang="de-DE" altLang="de-DE" sz="2000" dirty="0"/>
              <a:t>wie z. B. </a:t>
            </a:r>
            <a:r>
              <a:rPr lang="de-DE" altLang="de-DE" sz="2000" dirty="0" smtClean="0"/>
              <a:t>Termine, Übungshefte </a:t>
            </a:r>
            <a:r>
              <a:rPr lang="de-DE" altLang="de-DE" sz="2000" dirty="0"/>
              <a:t>und </a:t>
            </a:r>
            <a:r>
              <a:rPr lang="de-DE" altLang="de-DE" sz="2000" dirty="0" smtClean="0"/>
              <a:t>Probearbeiten </a:t>
            </a:r>
            <a:r>
              <a:rPr lang="de-DE" altLang="de-DE" sz="2000" dirty="0"/>
              <a:t>zu den </a:t>
            </a:r>
            <a:r>
              <a:rPr lang="de-DE" altLang="de-DE" sz="2000" dirty="0" smtClean="0"/>
              <a:t>	Zentralen </a:t>
            </a:r>
            <a:r>
              <a:rPr lang="de-DE" altLang="de-DE" sz="2000" dirty="0"/>
              <a:t>Abschlüssen</a:t>
            </a:r>
            <a:br>
              <a:rPr lang="de-DE" altLang="de-DE" sz="2000" dirty="0"/>
            </a:br>
            <a:r>
              <a:rPr lang="de-DE" altLang="de-DE" sz="2000" dirty="0"/>
              <a:t>	</a:t>
            </a:r>
            <a:r>
              <a:rPr lang="de-DE" altLang="de-DE" sz="2000" dirty="0" smtClean="0"/>
              <a:t>ESA</a:t>
            </a:r>
            <a:r>
              <a:rPr lang="de-DE" altLang="de-DE" sz="2000" dirty="0"/>
              <a:t>/ </a:t>
            </a:r>
            <a:r>
              <a:rPr lang="de-DE" altLang="de-DE" sz="2000" dirty="0" smtClean="0"/>
              <a:t>MSA </a:t>
            </a:r>
            <a:r>
              <a:rPr lang="de-DE" altLang="de-DE" sz="2000" dirty="0"/>
              <a:t>finden Sie unter: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000" dirty="0"/>
              <a:t>      	</a:t>
            </a:r>
            <a:r>
              <a:rPr lang="de-DE" sz="2000" dirty="0">
                <a:hlinkClick r:id="rId2"/>
              </a:rPr>
              <a:t> ZAB Dokumente (schleswig-holstein.de)</a:t>
            </a:r>
            <a:endParaRPr lang="de-DE" altLang="de-DE" sz="1200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000" dirty="0"/>
              <a:t>     	</a:t>
            </a:r>
            <a:endParaRPr lang="de-DE" altLang="de-DE" sz="2000" dirty="0" smtClean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000" dirty="0"/>
              <a:t>	</a:t>
            </a:r>
            <a:r>
              <a:rPr lang="de-DE" altLang="de-DE" sz="2000" dirty="0" smtClean="0"/>
              <a:t>Die Ansprechpartner </a:t>
            </a:r>
            <a:r>
              <a:rPr lang="de-DE" altLang="de-DE" sz="2000" dirty="0"/>
              <a:t>im Schulamt des Kreises  </a:t>
            </a:r>
            <a:br>
              <a:rPr lang="de-DE" altLang="de-DE" sz="2000" dirty="0"/>
            </a:br>
            <a:r>
              <a:rPr lang="de-DE" altLang="de-DE" sz="2000" dirty="0"/>
              <a:t>     	Rendsburg-Eckernförde erreichen Sie während der 	Geschäftszeiten unter den folgenden Telefonnummern: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000" dirty="0"/>
              <a:t>	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000" dirty="0"/>
              <a:t>	</a:t>
            </a:r>
            <a:r>
              <a:rPr lang="de-DE" altLang="de-DE" sz="2000" dirty="0" smtClean="0"/>
              <a:t>04331/202-1222 Frau Bauer , 04331/202-544 Frau Clausen  </a:t>
            </a:r>
            <a:br>
              <a:rPr lang="de-DE" altLang="de-DE" sz="2000" dirty="0" smtClean="0"/>
            </a:br>
            <a:r>
              <a:rPr lang="de-DE" altLang="de-DE" sz="2000" dirty="0"/>
              <a:t>	</a:t>
            </a:r>
            <a:r>
              <a:rPr lang="de-DE" altLang="de-DE" sz="2000" dirty="0" smtClean="0"/>
              <a:t>04331/202-537   Schulrätin Frau Jennert</a:t>
            </a:r>
            <a:endParaRPr lang="de-DE" altLang="de-DE" sz="2000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endParaRPr lang="de-DE" altLang="de-DE" sz="2000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400" dirty="0"/>
              <a:t>	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endParaRPr lang="de-DE" alt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748C-0ACB-4498-893F-665B9887F188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600200"/>
            <a:ext cx="784860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de-DE" altLang="de-DE" sz="2000" b="1"/>
          </a:p>
          <a:p>
            <a:pPr marL="0" indent="0">
              <a:buFontTx/>
              <a:buNone/>
            </a:pPr>
            <a:r>
              <a:rPr lang="de-DE" altLang="de-DE" sz="2000" b="1"/>
              <a:t>Staatlich anerkannter Weiterbildungsträger im Kreis Rendsburg-Eckernförde:</a:t>
            </a:r>
          </a:p>
          <a:p>
            <a:pPr marL="0" indent="0">
              <a:buFontTx/>
              <a:buNone/>
            </a:pPr>
            <a:endParaRPr lang="de-DE" altLang="de-DE" sz="1800"/>
          </a:p>
          <a:p>
            <a:pPr marL="0" indent="0">
              <a:buFontTx/>
              <a:buNone/>
            </a:pPr>
            <a:endParaRPr lang="de-DE" altLang="de-DE" sz="1800"/>
          </a:p>
        </p:txBody>
      </p:sp>
      <p:sp>
        <p:nvSpPr>
          <p:cNvPr id="12292" name="AutoShape 4"/>
          <p:cNvSpPr>
            <a:spLocks/>
          </p:cNvSpPr>
          <p:nvPr/>
        </p:nvSpPr>
        <p:spPr bwMode="auto">
          <a:xfrm>
            <a:off x="4427538" y="3429000"/>
            <a:ext cx="360362" cy="2232025"/>
          </a:xfrm>
          <a:prstGeom prst="rightBrace">
            <a:avLst>
              <a:gd name="adj1" fmla="val 516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219700" y="4365625"/>
            <a:ext cx="311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altLang="de-DE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292725" y="3141663"/>
            <a:ext cx="2159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altLang="de-DE"/>
          </a:p>
        </p:txBody>
      </p:sp>
      <p:grpSp>
        <p:nvGrpSpPr>
          <p:cNvPr id="12350" name="Group 62"/>
          <p:cNvGrpSpPr>
            <a:grpSpLocks/>
          </p:cNvGrpSpPr>
          <p:nvPr/>
        </p:nvGrpSpPr>
        <p:grpSpPr bwMode="auto">
          <a:xfrm>
            <a:off x="1116013" y="2987675"/>
            <a:ext cx="7208837" cy="3870325"/>
            <a:chOff x="703" y="1885"/>
            <a:chExt cx="4541" cy="2438"/>
          </a:xfrm>
        </p:grpSpPr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2931" y="1888"/>
              <a:ext cx="2313" cy="24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68288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endParaRPr lang="de-DE" altLang="de-DE" sz="1800"/>
            </a:p>
            <a:p>
              <a:pPr>
                <a:lnSpc>
                  <a:spcPct val="120000"/>
                </a:lnSpc>
                <a:buFontTx/>
                <a:buNone/>
              </a:pPr>
              <a:r>
                <a:rPr lang="de-DE" altLang="de-DE" sz="1800"/>
                <a:t>Der Kontakt muss vom Bewerber persönlich aufgenommen werden. </a:t>
              </a:r>
            </a:p>
            <a:p>
              <a:pPr>
                <a:lnSpc>
                  <a:spcPct val="120000"/>
                </a:lnSpc>
                <a:buFontTx/>
                <a:buNone/>
              </a:pPr>
              <a:endParaRPr lang="de-DE" altLang="de-DE" sz="1800"/>
            </a:p>
            <a:p>
              <a:pPr>
                <a:lnSpc>
                  <a:spcPct val="120000"/>
                </a:lnSpc>
                <a:buFontTx/>
                <a:buNone/>
              </a:pPr>
              <a:r>
                <a:rPr lang="de-DE" altLang="de-DE" sz="1800"/>
                <a:t>Oder Sie wenden sich an die Bundesagentur für Arbeit bzw. das Jobcenter.</a:t>
              </a:r>
            </a:p>
            <a:p>
              <a:pPr>
                <a:buFontTx/>
                <a:buNone/>
              </a:pPr>
              <a:endParaRPr lang="de-DE" altLang="de-DE"/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703" y="1885"/>
              <a:ext cx="2228" cy="24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endParaRPr lang="de-DE" altLang="de-DE" sz="1000"/>
            </a:p>
            <a:p>
              <a:pPr>
                <a:buFontTx/>
                <a:buNone/>
              </a:pPr>
              <a:endParaRPr lang="de-DE" altLang="de-DE" sz="2000"/>
            </a:p>
            <a:p>
              <a:pPr>
                <a:buFontTx/>
                <a:buNone/>
              </a:pPr>
              <a:r>
                <a:rPr lang="de-DE" altLang="de-DE" sz="2000"/>
                <a:t>VHS, Volkshochschule Rendsburger Ring e.V. Rendsburg</a:t>
              </a:r>
            </a:p>
            <a:p>
              <a:pPr>
                <a:buFontTx/>
                <a:buNone/>
              </a:pPr>
              <a:r>
                <a:rPr lang="de-DE" altLang="de-DE" sz="2000"/>
                <a:t>Tel: 04331 – 20880</a:t>
              </a:r>
            </a:p>
            <a:p>
              <a:pPr>
                <a:buFontTx/>
                <a:buNone/>
              </a:pPr>
              <a:endParaRPr lang="de-DE" altLang="de-DE" sz="2000"/>
            </a:p>
            <a:p>
              <a:pPr>
                <a:buFontTx/>
                <a:buNone/>
              </a:pPr>
              <a:r>
                <a:rPr lang="de-DE" altLang="de-DE" sz="2000"/>
                <a:t>	</a:t>
              </a:r>
            </a:p>
            <a:p>
              <a:pPr>
                <a:buFontTx/>
                <a:buNone/>
              </a:pPr>
              <a:endParaRPr lang="de-DE" altLang="de-DE" sz="2000"/>
            </a:p>
            <a:p>
              <a:pPr>
                <a:lnSpc>
                  <a:spcPct val="130000"/>
                </a:lnSpc>
                <a:buFontTx/>
                <a:buNone/>
              </a:pPr>
              <a:endParaRPr lang="de-DE" altLang="de-DE" sz="2000"/>
            </a:p>
            <a:p>
              <a:pPr>
                <a:buFontTx/>
                <a:buNone/>
              </a:pPr>
              <a:endParaRPr lang="de-DE" altLang="de-DE" sz="2000"/>
            </a:p>
            <a:p>
              <a:pPr>
                <a:buFontTx/>
                <a:buNone/>
              </a:pPr>
              <a:endParaRPr lang="de-DE" altLang="de-DE" sz="2000"/>
            </a:p>
          </p:txBody>
        </p:sp>
      </p:grp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1116013" y="2997200"/>
            <a:ext cx="7208837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1116013" y="6862763"/>
            <a:ext cx="7208837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1116013" y="2997200"/>
            <a:ext cx="0" cy="38655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572000" y="3424238"/>
            <a:ext cx="9525" cy="34337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8324850" y="2997200"/>
            <a:ext cx="0" cy="38655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6241-0DD3-43E8-A538-10AD0AED4D59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endParaRPr lang="de-DE" altLang="de-DE"/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de-DE" altLang="de-DE"/>
              <a:t>Einleitung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de-DE" altLang="de-DE"/>
              <a:t>Zulassungsvoraussetzungen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de-DE" altLang="de-DE"/>
              <a:t>Prüfungen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de-DE" altLang="de-DE"/>
              <a:t>Weitere Informationen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89EF-2008-4C48-AC05-64393D1F1F23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altLang="de-DE" sz="2800" b="1" dirty="0"/>
              <a:t>Einleitung - Zweck der Prüfung</a:t>
            </a:r>
            <a:r>
              <a:rPr lang="de-DE" altLang="de-DE" b="1" dirty="0"/>
              <a:t> </a:t>
            </a:r>
            <a:br>
              <a:rPr lang="de-DE" altLang="de-DE" b="1" dirty="0"/>
            </a:br>
            <a:r>
              <a:rPr lang="de-DE" altLang="de-DE" sz="1800" b="1" dirty="0" smtClean="0"/>
              <a:t>(§ </a:t>
            </a:r>
            <a:r>
              <a:rPr lang="de-DE" altLang="de-DE" sz="1800" b="1" dirty="0"/>
              <a:t>1 der</a:t>
            </a:r>
            <a:r>
              <a:rPr lang="de-DE" altLang="de-DE" sz="1800" dirty="0"/>
              <a:t> </a:t>
            </a:r>
            <a:r>
              <a:rPr lang="de-DE" altLang="de-DE" sz="1800" b="1" dirty="0"/>
              <a:t>Landesverordnung über die Prüfung zum Erwerb des </a:t>
            </a:r>
            <a:r>
              <a:rPr lang="de-DE" altLang="de-DE" sz="1800" b="1" dirty="0" smtClean="0"/>
              <a:t>Ersten allgemeinbildenden Schulabschlusses </a:t>
            </a:r>
            <a:r>
              <a:rPr lang="de-DE" altLang="de-DE" sz="1800" b="1" dirty="0"/>
              <a:t>und des </a:t>
            </a:r>
            <a:r>
              <a:rPr lang="de-DE" altLang="de-DE" sz="1800" b="1" dirty="0" smtClean="0"/>
              <a:t>Mittleren Schulabschlusses </a:t>
            </a:r>
            <a:r>
              <a:rPr lang="de-DE" altLang="de-DE" sz="1800" b="1" dirty="0"/>
              <a:t>durch </a:t>
            </a:r>
            <a:r>
              <a:rPr lang="de-DE" altLang="de-DE" sz="1800" b="1" dirty="0" smtClean="0"/>
              <a:t>Personen ohne Schulbesuch sowie Schülerinnen und Schüler nicht staatlich anerkannter Ersatzschulen (</a:t>
            </a:r>
            <a:r>
              <a:rPr lang="de-DE" altLang="de-DE" sz="1800" b="1" dirty="0" err="1" smtClean="0"/>
              <a:t>ExternenPVO</a:t>
            </a:r>
            <a:r>
              <a:rPr lang="de-DE" altLang="de-DE" sz="1800" b="1" dirty="0" smtClean="0"/>
              <a:t> </a:t>
            </a:r>
            <a:r>
              <a:rPr lang="de-DE" altLang="de-DE" sz="1800" b="1" dirty="0"/>
              <a:t>vom </a:t>
            </a:r>
            <a:r>
              <a:rPr lang="de-DE" altLang="de-DE" sz="1800" b="1" dirty="0" smtClean="0"/>
              <a:t>6. Juli 2018)</a:t>
            </a:r>
            <a:endParaRPr lang="de-DE" altLang="de-DE" sz="1800" dirty="0"/>
          </a:p>
          <a:p>
            <a:pPr marL="609600" indent="-609600">
              <a:lnSpc>
                <a:spcPct val="20000"/>
              </a:lnSpc>
              <a:buFontTx/>
              <a:buNone/>
            </a:pPr>
            <a:endParaRPr lang="de-DE" altLang="de-DE" sz="2000" b="1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altLang="de-DE" dirty="0"/>
              <a:t>     	</a:t>
            </a:r>
            <a:r>
              <a:rPr lang="de-DE" altLang="de-DE" sz="2400" dirty="0"/>
              <a:t>Die Bewerberin / der Bewerber soll in der Prüfung nachweisen, dass sie oder er einen, dem Abschluss des Bildungsganges </a:t>
            </a:r>
            <a:r>
              <a:rPr lang="de-DE" altLang="de-DE" sz="2400" dirty="0" smtClean="0"/>
              <a:t>„Erster allgemeinbildender Schulabschluss“ (ESA) </a:t>
            </a:r>
            <a:r>
              <a:rPr lang="de-DE" altLang="de-DE" sz="2400" dirty="0"/>
              <a:t>oder </a:t>
            </a:r>
            <a:r>
              <a:rPr lang="de-DE" altLang="de-DE" sz="2400" dirty="0" smtClean="0"/>
              <a:t>„Mittlerer Schulabschluss“ (MSA) gleichwertigen </a:t>
            </a:r>
            <a:r>
              <a:rPr lang="de-DE" altLang="de-DE" sz="2400" dirty="0"/>
              <a:t>Leistungs- und Bildungsstand erreicht hat.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237C-9293-4C02-95E0-D6088CC1195B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8243887" cy="568801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de-DE" altLang="de-DE" sz="2800" b="1" dirty="0"/>
              <a:t>Zulassungsvoraussetzungen</a:t>
            </a:r>
            <a:r>
              <a:rPr lang="de-DE" altLang="de-DE" sz="1800" b="1" dirty="0"/>
              <a:t> </a:t>
            </a:r>
            <a:endParaRPr lang="de-DE" altLang="de-DE" sz="1400" b="1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altLang="de-DE" sz="1400" b="1" dirty="0"/>
              <a:t>	</a:t>
            </a:r>
            <a:r>
              <a:rPr lang="de-DE" altLang="de-DE" sz="1600" b="1" dirty="0" smtClean="0"/>
              <a:t>(§ 3 </a:t>
            </a:r>
            <a:r>
              <a:rPr lang="de-DE" altLang="de-DE" sz="1600" b="1" dirty="0" err="1" smtClean="0"/>
              <a:t>ExternenPVO</a:t>
            </a:r>
            <a:r>
              <a:rPr lang="de-DE" altLang="de-DE" sz="1600" b="1" dirty="0" smtClean="0"/>
              <a:t>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altLang="de-DE" sz="1400" b="1" dirty="0"/>
              <a:t/>
            </a:r>
            <a:br>
              <a:rPr lang="de-DE" altLang="de-DE" sz="1400" b="1" dirty="0"/>
            </a:br>
            <a:r>
              <a:rPr lang="de-DE" altLang="de-DE" sz="2000" dirty="0"/>
              <a:t>Zur Prüfung wird zugelassen, wer</a:t>
            </a:r>
            <a:br>
              <a:rPr lang="de-DE" altLang="de-DE" sz="2000" dirty="0"/>
            </a:br>
            <a:r>
              <a:rPr lang="de-DE" altLang="de-DE" sz="2000" dirty="0"/>
              <a:t/>
            </a:r>
            <a:br>
              <a:rPr lang="de-DE" altLang="de-DE" sz="2000" dirty="0"/>
            </a:br>
            <a:r>
              <a:rPr lang="de-DE" altLang="de-DE" sz="2000" dirty="0"/>
              <a:t>a) seinen Wohnsitz im Kreis Rendsburg-Eckernförde hat,</a:t>
            </a:r>
            <a:br>
              <a:rPr lang="de-DE" altLang="de-DE" sz="2000" dirty="0"/>
            </a:br>
            <a:r>
              <a:rPr lang="de-DE" altLang="de-DE" sz="2000" dirty="0"/>
              <a:t>b) das Mindestalter zur Prüfung vollendet hat </a:t>
            </a:r>
            <a:r>
              <a:rPr lang="de-DE" altLang="de-DE" sz="2000" dirty="0" smtClean="0"/>
              <a:t>(ESA </a:t>
            </a:r>
            <a:r>
              <a:rPr lang="de-DE" altLang="de-DE" sz="2000" dirty="0"/>
              <a:t>16 Jahre; </a:t>
            </a:r>
            <a:br>
              <a:rPr lang="de-DE" altLang="de-DE" sz="2000" dirty="0"/>
            </a:br>
            <a:r>
              <a:rPr lang="de-DE" altLang="de-DE" sz="2000" dirty="0"/>
              <a:t>    </a:t>
            </a:r>
            <a:r>
              <a:rPr lang="de-DE" altLang="de-DE" sz="2000" dirty="0" smtClean="0"/>
              <a:t>MSA </a:t>
            </a:r>
            <a:r>
              <a:rPr lang="de-DE" altLang="de-DE" sz="2000" dirty="0"/>
              <a:t>17 Jahre),</a:t>
            </a:r>
            <a:br>
              <a:rPr lang="de-DE" altLang="de-DE" sz="2000" dirty="0"/>
            </a:br>
            <a:r>
              <a:rPr lang="de-DE" altLang="de-DE" sz="2000" dirty="0"/>
              <a:t>c) nicht Schülerin oder Schüler einer öffentlichen allgemein </a:t>
            </a:r>
            <a:br>
              <a:rPr lang="de-DE" altLang="de-DE" sz="2000" dirty="0"/>
            </a:br>
            <a:r>
              <a:rPr lang="de-DE" altLang="de-DE" sz="2000" dirty="0"/>
              <a:t>    bildenden oder beruflichen Schule ist,</a:t>
            </a:r>
            <a:br>
              <a:rPr lang="de-DE" altLang="de-DE" sz="2000" dirty="0"/>
            </a:br>
            <a:r>
              <a:rPr lang="de-DE" altLang="de-DE" sz="2000" dirty="0"/>
              <a:t>d) noch keinen gleichwertigen Bildungsabschluss erworben hat, e) die </a:t>
            </a:r>
            <a:r>
              <a:rPr lang="de-DE" altLang="de-DE" sz="2000" dirty="0" smtClean="0"/>
              <a:t>externe Prüfung </a:t>
            </a:r>
            <a:r>
              <a:rPr lang="de-DE" altLang="de-DE" sz="2000" dirty="0"/>
              <a:t>höchstens einmal nicht bestanden hat,</a:t>
            </a:r>
            <a:br>
              <a:rPr lang="de-DE" altLang="de-DE" sz="2000" dirty="0"/>
            </a:br>
            <a:r>
              <a:rPr lang="de-DE" altLang="de-DE" sz="2000" dirty="0"/>
              <a:t>f)  sich hinreichend auf die Prüfung vorbereitet hat.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de-DE" altLang="de-DE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altLang="de-DE" sz="2000" dirty="0"/>
              <a:t>	</a:t>
            </a:r>
            <a:r>
              <a:rPr lang="de-DE" altLang="de-DE" sz="2000" b="1" dirty="0"/>
              <a:t>Anmeldeschluss ist der 31. </a:t>
            </a:r>
            <a:r>
              <a:rPr lang="de-DE" altLang="de-DE" sz="2000" b="1" dirty="0" smtClean="0"/>
              <a:t>Januar 2022</a:t>
            </a:r>
            <a:endParaRPr lang="de-DE" altLang="de-DE" sz="2000" b="1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de-DE" altLang="de-DE" sz="2000" dirty="0"/>
              <a:t>    </a:t>
            </a:r>
            <a:br>
              <a:rPr lang="de-DE" altLang="de-DE" sz="2000" dirty="0"/>
            </a:br>
            <a:endParaRPr lang="de-DE" altLang="de-DE" sz="20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de-DE" altLang="de-DE" sz="1400" dirty="0"/>
              <a:t>     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de-DE" altLang="de-DE" sz="1600" b="1" dirty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de-DE" altLang="de-DE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D9F5-3E51-490C-91F9-6270AE3248AD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550" y="2565400"/>
            <a:ext cx="7715250" cy="3240088"/>
          </a:xfrm>
        </p:spPr>
        <p:txBody>
          <a:bodyPr/>
          <a:lstStyle/>
          <a:p>
            <a:pPr marL="627063" indent="-627063">
              <a:lnSpc>
                <a:spcPct val="120000"/>
              </a:lnSpc>
            </a:pPr>
            <a:r>
              <a:rPr lang="de-DE" altLang="de-DE" sz="2400"/>
              <a:t>Jede Bewerberin / jeder Bewerber erhält nach der Vorbereitungssitzung des Prüfungsausschusses eine </a:t>
            </a:r>
            <a:r>
              <a:rPr lang="de-DE" altLang="de-DE" sz="2400" b="1" i="1"/>
              <a:t>Zulassungsbestätigung</a:t>
            </a:r>
            <a:r>
              <a:rPr lang="de-DE" altLang="de-DE" sz="2400"/>
              <a:t> mit weiteren Angaben über die Termine, den Prüfungsort und Prüfungszeitraum.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2807-DCD7-42FD-8D62-F9A96F4906F1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800" b="1" dirty="0"/>
              <a:t>3. 	Prüfungen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endParaRPr lang="de-DE" altLang="de-DE" sz="2800" b="1" i="1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800" b="1" i="1" dirty="0"/>
              <a:t>	</a:t>
            </a:r>
            <a:r>
              <a:rPr lang="de-DE" altLang="de-DE" sz="2800" b="1" i="1" dirty="0" smtClean="0"/>
              <a:t>ESA</a:t>
            </a:r>
            <a:r>
              <a:rPr lang="de-DE" altLang="de-DE" sz="2800" b="1" i="1" dirty="0"/>
              <a:t>:</a:t>
            </a:r>
            <a:r>
              <a:rPr lang="de-DE" altLang="de-DE" sz="2400" dirty="0"/>
              <a:t>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400" b="1" dirty="0"/>
              <a:t>	</a:t>
            </a:r>
            <a:r>
              <a:rPr lang="de-DE" altLang="de-DE" sz="2400" b="1" u="sng" dirty="0"/>
              <a:t>Schriftliche Prüfung:</a:t>
            </a:r>
            <a:r>
              <a:rPr lang="de-DE" altLang="de-DE" sz="2400" dirty="0"/>
              <a:t>  </a:t>
            </a:r>
            <a:endParaRPr lang="de-DE" altLang="de-DE" sz="2400" dirty="0" smtClean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400" b="1" dirty="0"/>
              <a:t>	</a:t>
            </a:r>
            <a:r>
              <a:rPr lang="de-DE" altLang="de-DE" sz="1800" b="1" dirty="0" smtClean="0"/>
              <a:t>(§ 7 </a:t>
            </a:r>
            <a:r>
              <a:rPr lang="de-DE" altLang="de-DE" sz="1800" b="1" dirty="0" err="1" smtClean="0"/>
              <a:t>ExternenPVO</a:t>
            </a:r>
            <a:r>
              <a:rPr lang="de-DE" altLang="de-DE" sz="1800" b="1" dirty="0" smtClean="0"/>
              <a:t>)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endParaRPr lang="de-DE" altLang="de-DE" sz="1800" b="1" dirty="0" smtClean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400" dirty="0"/>
              <a:t>	</a:t>
            </a:r>
            <a:r>
              <a:rPr lang="de-DE" altLang="de-DE" sz="2400" dirty="0" smtClean="0"/>
              <a:t>Deutsch, Mathematik,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400" dirty="0"/>
              <a:t>	</a:t>
            </a:r>
            <a:r>
              <a:rPr lang="de-DE" altLang="de-DE" sz="2400" dirty="0" smtClean="0"/>
              <a:t>Englisch oder Prüfung in der Herkunftssprache</a:t>
            </a:r>
            <a:endParaRPr lang="de-DE" altLang="de-DE" sz="2400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1800" dirty="0"/>
              <a:t>	</a:t>
            </a:r>
            <a:endParaRPr lang="de-DE" altLang="de-DE" sz="1800" dirty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  <a:buNone/>
              <a:tabLst>
                <a:tab pos="627063" algn="l"/>
              </a:tabLst>
            </a:pPr>
            <a:r>
              <a:rPr lang="de-DE" altLang="de-DE" sz="2400" b="1" dirty="0"/>
              <a:t>	</a:t>
            </a:r>
            <a:endParaRPr lang="de-DE" alt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2807-DCD7-42FD-8D62-F9A96F4906F1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endParaRPr lang="de-DE" altLang="de-DE" sz="2800" b="1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endParaRPr lang="de-DE" altLang="de-DE" sz="2800" b="1" i="1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800" b="1" i="1" dirty="0"/>
              <a:t>	</a:t>
            </a:r>
            <a:r>
              <a:rPr lang="de-DE" altLang="de-DE" sz="2800" b="1" i="1" dirty="0" smtClean="0"/>
              <a:t>ESA</a:t>
            </a:r>
            <a:r>
              <a:rPr lang="de-DE" altLang="de-DE" sz="2800" b="1" i="1" dirty="0"/>
              <a:t>:</a:t>
            </a:r>
            <a:r>
              <a:rPr lang="de-DE" altLang="de-DE" sz="2400" dirty="0"/>
              <a:t> </a:t>
            </a:r>
            <a:r>
              <a:rPr lang="de-DE" altLang="de-DE" sz="1800" dirty="0"/>
              <a:t>	</a:t>
            </a:r>
            <a:endParaRPr lang="de-DE" altLang="de-DE" sz="1800" dirty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  <a:buNone/>
              <a:tabLst>
                <a:tab pos="627063" algn="l"/>
              </a:tabLst>
            </a:pPr>
            <a:r>
              <a:rPr lang="de-DE" altLang="de-DE" sz="2400" b="1" dirty="0"/>
              <a:t>	</a:t>
            </a:r>
            <a:r>
              <a:rPr lang="de-DE" altLang="de-DE" sz="2400" b="1" u="sng" dirty="0"/>
              <a:t>Mündliche Prüfung:</a:t>
            </a:r>
            <a:r>
              <a:rPr lang="de-DE" altLang="de-DE" sz="2400" dirty="0"/>
              <a:t> </a:t>
            </a:r>
            <a:endParaRPr lang="de-DE" altLang="de-DE" sz="2400" dirty="0" smtClean="0"/>
          </a:p>
          <a:p>
            <a:pPr marL="0" indent="0">
              <a:lnSpc>
                <a:spcPct val="80000"/>
              </a:lnSpc>
              <a:buNone/>
              <a:tabLst>
                <a:tab pos="627063" algn="l"/>
              </a:tabLst>
            </a:pPr>
            <a:r>
              <a:rPr lang="de-DE" altLang="de-DE" sz="2400" b="1" dirty="0"/>
              <a:t>	</a:t>
            </a:r>
            <a:r>
              <a:rPr lang="de-DE" altLang="de-DE" sz="1800" b="1" dirty="0" smtClean="0"/>
              <a:t>(§ 8 </a:t>
            </a:r>
            <a:r>
              <a:rPr lang="de-DE" altLang="de-DE" sz="1800" b="1" dirty="0" err="1"/>
              <a:t>ExternenPVO</a:t>
            </a:r>
            <a:r>
              <a:rPr lang="de-DE" altLang="de-DE" sz="1800" b="1" dirty="0" smtClean="0"/>
              <a:t>)</a:t>
            </a:r>
            <a:endParaRPr lang="de-DE" altLang="de-DE" sz="2400" dirty="0"/>
          </a:p>
          <a:p>
            <a:pPr marL="0" indent="0">
              <a:lnSpc>
                <a:spcPct val="80000"/>
              </a:lnSpc>
              <a:buNone/>
              <a:tabLst>
                <a:tab pos="627063" algn="l"/>
              </a:tabLst>
            </a:pPr>
            <a:r>
              <a:rPr lang="de-DE" altLang="de-DE" sz="2400" dirty="0"/>
              <a:t>	3 Fächer nach Wahl </a:t>
            </a:r>
            <a:r>
              <a:rPr lang="de-DE" altLang="de-DE" sz="2400" dirty="0" smtClean="0"/>
              <a:t>aus den Fachbereichen:</a:t>
            </a:r>
          </a:p>
          <a:p>
            <a:pPr marL="0" indent="0">
              <a:lnSpc>
                <a:spcPct val="80000"/>
              </a:lnSpc>
              <a:buNone/>
              <a:tabLst>
                <a:tab pos="627063" algn="l"/>
              </a:tabLst>
            </a:pPr>
            <a:r>
              <a:rPr lang="de-DE" altLang="de-DE" sz="2400" dirty="0"/>
              <a:t>	</a:t>
            </a:r>
            <a:r>
              <a:rPr lang="de-DE" altLang="de-DE" sz="1600" dirty="0" smtClean="0"/>
              <a:t>(beide Fachbereiche müssen belegt sein!)</a:t>
            </a:r>
          </a:p>
          <a:p>
            <a:pPr marL="0" indent="0">
              <a:lnSpc>
                <a:spcPct val="80000"/>
              </a:lnSpc>
              <a:buNone/>
              <a:tabLst>
                <a:tab pos="627063" algn="l"/>
              </a:tabLst>
            </a:pPr>
            <a:endParaRPr lang="de-DE" altLang="de-DE" sz="2400" dirty="0" smtClean="0"/>
          </a:p>
          <a:p>
            <a:pPr marL="0" indent="0">
              <a:lnSpc>
                <a:spcPct val="80000"/>
              </a:lnSpc>
              <a:buNone/>
              <a:tabLst>
                <a:tab pos="627063" algn="l"/>
              </a:tabLst>
            </a:pPr>
            <a:r>
              <a:rPr lang="de-DE" altLang="de-DE" sz="2400" dirty="0" smtClean="0"/>
              <a:t>	a) Biologie, Chemie, Physik</a:t>
            </a:r>
          </a:p>
          <a:p>
            <a:pPr marL="0" indent="0">
              <a:lnSpc>
                <a:spcPct val="80000"/>
              </a:lnSpc>
              <a:buNone/>
              <a:tabLst>
                <a:tab pos="627063" algn="l"/>
              </a:tabLst>
            </a:pPr>
            <a:r>
              <a:rPr lang="de-DE" altLang="de-DE" sz="2400" dirty="0"/>
              <a:t>	</a:t>
            </a:r>
            <a:r>
              <a:rPr lang="de-DE" altLang="de-DE" sz="2400" dirty="0" smtClean="0"/>
              <a:t>b) Geographie, Geschichte, Wirtschaft/Politik </a:t>
            </a:r>
            <a:endParaRPr lang="de-DE" altLang="de-DE" sz="2400" dirty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endParaRPr lang="de-DE" altLang="de-DE" sz="2400" dirty="0" smtClean="0"/>
          </a:p>
          <a:p>
            <a:pPr marL="0" indent="0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de-DE" altLang="de-DE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3582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8633-BAC8-4618-AE49-EA248D30B321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12875"/>
            <a:ext cx="7715250" cy="4751388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627063" algn="l"/>
              </a:tabLst>
            </a:pPr>
            <a:r>
              <a:rPr lang="de-DE" altLang="de-DE" sz="4000" b="1" i="1" dirty="0"/>
              <a:t>	</a:t>
            </a:r>
            <a:endParaRPr lang="de-DE" altLang="de-DE" sz="4000" b="1" i="1" dirty="0" smtClean="0"/>
          </a:p>
          <a:p>
            <a:pPr marL="0" indent="0">
              <a:lnSpc>
                <a:spcPct val="90000"/>
              </a:lnSpc>
              <a:buFontTx/>
              <a:buNone/>
              <a:tabLst>
                <a:tab pos="627063" algn="l"/>
              </a:tabLst>
            </a:pPr>
            <a:r>
              <a:rPr lang="de-DE" altLang="de-DE" sz="4000" b="1" i="1" dirty="0"/>
              <a:t>	</a:t>
            </a:r>
            <a:r>
              <a:rPr lang="de-DE" altLang="de-DE" sz="2800" b="1" i="1" dirty="0" smtClean="0"/>
              <a:t>MSA</a:t>
            </a:r>
            <a:r>
              <a:rPr lang="de-DE" altLang="de-DE" sz="2800" b="1" i="1" dirty="0"/>
              <a:t>:</a:t>
            </a:r>
            <a:r>
              <a:rPr lang="de-DE" altLang="de-DE" sz="4000" dirty="0"/>
              <a:t> </a:t>
            </a:r>
            <a:br>
              <a:rPr lang="de-DE" altLang="de-DE" sz="4000" dirty="0"/>
            </a:br>
            <a:r>
              <a:rPr lang="de-DE" altLang="de-DE" sz="4000" dirty="0"/>
              <a:t>	</a:t>
            </a:r>
            <a:r>
              <a:rPr lang="de-DE" altLang="de-DE" sz="2400" b="1" u="sng" dirty="0"/>
              <a:t>Schriftliche </a:t>
            </a:r>
            <a:r>
              <a:rPr lang="de-DE" altLang="de-DE" sz="2400" b="1" u="sng" dirty="0" smtClean="0"/>
              <a:t>Prüfung</a:t>
            </a:r>
            <a:r>
              <a:rPr lang="de-DE" altLang="de-DE" sz="2400" b="1" u="sng" dirty="0"/>
              <a:t>:</a:t>
            </a:r>
            <a:r>
              <a:rPr lang="de-DE" altLang="de-DE" sz="4000" dirty="0"/>
              <a:t> </a:t>
            </a:r>
          </a:p>
          <a:p>
            <a:pPr marL="0" indent="0">
              <a:buFontTx/>
              <a:buNone/>
              <a:tabLst>
                <a:tab pos="627063" algn="l"/>
              </a:tabLst>
            </a:pPr>
            <a:r>
              <a:rPr lang="de-DE" altLang="de-DE" sz="1400" dirty="0"/>
              <a:t>	</a:t>
            </a:r>
            <a:r>
              <a:rPr lang="de-DE" altLang="de-DE" sz="1800" b="1" dirty="0" smtClean="0"/>
              <a:t>(§ 7 </a:t>
            </a:r>
            <a:r>
              <a:rPr lang="de-DE" altLang="de-DE" sz="1800" b="1" dirty="0" err="1" smtClean="0"/>
              <a:t>ExternenPVO</a:t>
            </a:r>
            <a:r>
              <a:rPr lang="de-DE" altLang="de-DE" sz="1800" b="1" dirty="0" smtClean="0"/>
              <a:t>)</a:t>
            </a:r>
          </a:p>
          <a:p>
            <a:pPr marL="0" indent="0">
              <a:buFontTx/>
              <a:buNone/>
              <a:tabLst>
                <a:tab pos="627063" algn="l"/>
              </a:tabLst>
            </a:pPr>
            <a:r>
              <a:rPr lang="de-DE" altLang="de-DE" sz="1400" dirty="0"/>
              <a:t/>
            </a:r>
            <a:br>
              <a:rPr lang="de-DE" altLang="de-DE" sz="1400" dirty="0"/>
            </a:br>
            <a:r>
              <a:rPr lang="de-DE" altLang="de-DE" sz="1400" dirty="0"/>
              <a:t>	</a:t>
            </a:r>
            <a:r>
              <a:rPr lang="de-DE" altLang="de-DE" sz="2400" dirty="0"/>
              <a:t>Deutsch, Mathematik, </a:t>
            </a:r>
            <a:endParaRPr lang="de-DE" altLang="de-DE" sz="2400" dirty="0" smtClean="0"/>
          </a:p>
          <a:p>
            <a:pPr marL="0" indent="0">
              <a:buFontTx/>
              <a:buNone/>
              <a:tabLst>
                <a:tab pos="627063" algn="l"/>
              </a:tabLst>
            </a:pPr>
            <a:r>
              <a:rPr lang="de-DE" altLang="de-DE" sz="2400" dirty="0"/>
              <a:t>	</a:t>
            </a:r>
            <a:r>
              <a:rPr lang="de-DE" altLang="de-DE" sz="2400" dirty="0" smtClean="0"/>
              <a:t>Englisch oder Prüfung in der Herkunftssprache</a:t>
            </a:r>
            <a:endParaRPr lang="de-DE" altLang="de-DE" sz="2400" dirty="0"/>
          </a:p>
          <a:p>
            <a:pPr marL="0" indent="0">
              <a:buFontTx/>
              <a:buNone/>
              <a:tabLst>
                <a:tab pos="627063" algn="l"/>
              </a:tabLst>
            </a:pPr>
            <a:r>
              <a:rPr lang="de-DE" altLang="de-DE" sz="24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8633-BAC8-4618-AE49-EA248D30B321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12875"/>
            <a:ext cx="7715250" cy="4751388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627063" algn="l"/>
              </a:tabLst>
            </a:pPr>
            <a:r>
              <a:rPr lang="de-DE" altLang="de-DE" sz="4000" b="1" i="1" dirty="0"/>
              <a:t>	</a:t>
            </a:r>
            <a:endParaRPr lang="de-DE" altLang="de-DE" sz="4000" b="1" i="1" dirty="0" smtClean="0"/>
          </a:p>
          <a:p>
            <a:pPr marL="0" indent="0">
              <a:lnSpc>
                <a:spcPct val="90000"/>
              </a:lnSpc>
              <a:buFontTx/>
              <a:buNone/>
              <a:tabLst>
                <a:tab pos="627063" algn="l"/>
              </a:tabLst>
            </a:pPr>
            <a:r>
              <a:rPr lang="de-DE" altLang="de-DE" sz="4000" b="1" i="1" dirty="0"/>
              <a:t>	</a:t>
            </a:r>
            <a:r>
              <a:rPr lang="de-DE" altLang="de-DE" sz="2800" b="1" i="1" dirty="0" smtClean="0"/>
              <a:t>MSA</a:t>
            </a:r>
            <a:r>
              <a:rPr lang="de-DE" altLang="de-DE" sz="2800" b="1" i="1" dirty="0"/>
              <a:t>:</a:t>
            </a:r>
            <a:r>
              <a:rPr lang="de-DE" altLang="de-DE" sz="4000" dirty="0"/>
              <a:t> </a:t>
            </a:r>
            <a:br>
              <a:rPr lang="de-DE" altLang="de-DE" sz="4000" dirty="0"/>
            </a:br>
            <a:r>
              <a:rPr lang="de-DE" altLang="de-DE" sz="2400" dirty="0"/>
              <a:t>	</a:t>
            </a:r>
            <a:r>
              <a:rPr lang="de-DE" altLang="de-DE" sz="2400" b="1" u="sng" dirty="0" smtClean="0"/>
              <a:t>Mündliche </a:t>
            </a:r>
            <a:r>
              <a:rPr lang="de-DE" altLang="de-DE" sz="2400" b="1" u="sng" dirty="0"/>
              <a:t>Prüfung:</a:t>
            </a:r>
            <a:r>
              <a:rPr lang="de-DE" altLang="de-DE" sz="4000" dirty="0"/>
              <a:t> </a:t>
            </a:r>
            <a:endParaRPr lang="de-DE" altLang="de-DE" sz="4000" dirty="0" smtClean="0"/>
          </a:p>
          <a:p>
            <a:pPr marL="0" indent="0">
              <a:buFontTx/>
              <a:buNone/>
              <a:tabLst>
                <a:tab pos="627063" algn="l"/>
              </a:tabLst>
            </a:pPr>
            <a:r>
              <a:rPr lang="de-DE" altLang="de-DE" sz="1800" dirty="0"/>
              <a:t>	</a:t>
            </a:r>
            <a:r>
              <a:rPr lang="de-DE" altLang="de-DE" sz="1800" b="1" dirty="0" smtClean="0"/>
              <a:t>(§ 8 </a:t>
            </a:r>
            <a:r>
              <a:rPr lang="de-DE" altLang="de-DE" sz="1800" b="1" dirty="0" err="1" smtClean="0"/>
              <a:t>ExternenPVO</a:t>
            </a:r>
            <a:r>
              <a:rPr lang="de-DE" altLang="de-DE" sz="1800" b="1" dirty="0" smtClean="0"/>
              <a:t>)</a:t>
            </a:r>
          </a:p>
          <a:p>
            <a:pPr marL="0" indent="0">
              <a:buFontTx/>
              <a:buNone/>
              <a:tabLst>
                <a:tab pos="627063" algn="l"/>
              </a:tabLst>
            </a:pPr>
            <a:endParaRPr lang="de-DE" altLang="de-DE" sz="1800" b="1" dirty="0"/>
          </a:p>
          <a:p>
            <a:pPr marL="0" indent="0">
              <a:buFontTx/>
              <a:buNone/>
              <a:tabLst>
                <a:tab pos="627063" algn="l"/>
              </a:tabLst>
            </a:pPr>
            <a:r>
              <a:rPr lang="de-DE" altLang="de-DE" sz="1800" b="1" dirty="0" smtClean="0"/>
              <a:t>	</a:t>
            </a:r>
            <a:r>
              <a:rPr lang="de-DE" altLang="de-DE" sz="2400" dirty="0"/>
              <a:t>Deutsch, </a:t>
            </a:r>
            <a:r>
              <a:rPr lang="de-DE" altLang="de-DE" sz="2400" dirty="0" smtClean="0"/>
              <a:t>Mathematik und</a:t>
            </a:r>
            <a:r>
              <a:rPr lang="de-DE" altLang="de-DE" sz="2400" dirty="0"/>
              <a:t> </a:t>
            </a:r>
            <a:r>
              <a:rPr lang="de-DE" altLang="de-DE" sz="2400" dirty="0" smtClean="0"/>
              <a:t>3 </a:t>
            </a:r>
            <a:r>
              <a:rPr lang="de-DE" altLang="de-DE" sz="2400" dirty="0"/>
              <a:t>Fächer nach </a:t>
            </a:r>
            <a:r>
              <a:rPr lang="de-DE" altLang="de-DE" sz="2400" dirty="0" smtClean="0"/>
              <a:t>Wahl aus 	den Fachbereichen:</a:t>
            </a:r>
          </a:p>
          <a:p>
            <a:pPr marL="0" indent="0">
              <a:buNone/>
              <a:tabLst>
                <a:tab pos="627063" algn="l"/>
              </a:tabLst>
            </a:pPr>
            <a:r>
              <a:rPr lang="de-DE" altLang="de-DE" sz="1600" dirty="0"/>
              <a:t>	(beide Fachbereiche müssen belegt sein</a:t>
            </a:r>
            <a:r>
              <a:rPr lang="de-DE" altLang="de-DE" sz="1600" dirty="0" smtClean="0"/>
              <a:t>!)</a:t>
            </a:r>
          </a:p>
          <a:p>
            <a:pPr marL="0" indent="0">
              <a:buFontTx/>
              <a:buNone/>
              <a:tabLst>
                <a:tab pos="627063" algn="l"/>
              </a:tabLst>
            </a:pPr>
            <a:r>
              <a:rPr lang="de-DE" altLang="de-DE" sz="2400" dirty="0" smtClean="0"/>
              <a:t>	a) Biologie, Chemie, Physik</a:t>
            </a:r>
          </a:p>
          <a:p>
            <a:pPr marL="0" indent="0">
              <a:buFontTx/>
              <a:buNone/>
              <a:tabLst>
                <a:tab pos="627063" algn="l"/>
              </a:tabLst>
            </a:pPr>
            <a:r>
              <a:rPr lang="de-DE" altLang="de-DE" sz="2400" dirty="0"/>
              <a:t>	</a:t>
            </a:r>
            <a:r>
              <a:rPr lang="de-DE" altLang="de-DE" sz="2400" dirty="0" smtClean="0"/>
              <a:t>b) Geographie, Geschichte, Wirtschaft/Politik</a:t>
            </a: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169414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590</Words>
  <Application>Microsoft Office PowerPoint</Application>
  <PresentationFormat>Bildschirmpräsentation (4:3)</PresentationFormat>
  <Paragraphs>97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Arial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Kreis-RD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sabine.hamrouni</dc:creator>
  <cp:lastModifiedBy>Peters, Birgit (Schulamt Rendsburg-Eckernförde)</cp:lastModifiedBy>
  <cp:revision>82</cp:revision>
  <dcterms:created xsi:type="dcterms:W3CDTF">2012-07-23T06:21:24Z</dcterms:created>
  <dcterms:modified xsi:type="dcterms:W3CDTF">2021-12-15T14:34:27Z</dcterms:modified>
</cp:coreProperties>
</file>